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2"/>
  </p:notesMasterIdLst>
  <p:sldIdLst>
    <p:sldId id="441" r:id="rId5"/>
    <p:sldId id="442" r:id="rId6"/>
    <p:sldId id="343" r:id="rId7"/>
    <p:sldId id="443" r:id="rId8"/>
    <p:sldId id="444" r:id="rId9"/>
    <p:sldId id="445" r:id="rId10"/>
    <p:sldId id="380" r:id="rId11"/>
    <p:sldId id="547" r:id="rId12"/>
    <p:sldId id="548" r:id="rId13"/>
    <p:sldId id="549" r:id="rId14"/>
    <p:sldId id="546" r:id="rId15"/>
    <p:sldId id="545" r:id="rId16"/>
    <p:sldId id="551" r:id="rId17"/>
    <p:sldId id="552" r:id="rId18"/>
    <p:sldId id="550" r:id="rId19"/>
    <p:sldId id="542" r:id="rId20"/>
    <p:sldId id="348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40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orient="horz" pos="660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B757"/>
    <a:srgbClr val="FFC475"/>
    <a:srgbClr val="FFB44F"/>
    <a:srgbClr val="FFC679"/>
    <a:srgbClr val="FFCD8B"/>
    <a:srgbClr val="FFC981"/>
    <a:srgbClr val="FFD9A7"/>
    <a:srgbClr val="223366"/>
    <a:srgbClr val="213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CF0A4E-B50B-B909-18EF-E10A8B3344BA}" v="932" dt="2024-04-11T10:20:26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965" autoAdjust="0"/>
  </p:normalViewPr>
  <p:slideViewPr>
    <p:cSldViewPr snapToGrid="0">
      <p:cViewPr varScale="1">
        <p:scale>
          <a:sx n="101" d="100"/>
          <a:sy n="101" d="100"/>
        </p:scale>
        <p:origin x="922" y="72"/>
      </p:cViewPr>
      <p:guideLst>
        <p:guide orient="horz" pos="540"/>
        <p:guide pos="144"/>
        <p:guide orient="horz" pos="1620"/>
        <p:guide orient="horz" pos="6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4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9285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0953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6298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4541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2044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5031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  <a:tabLst>
                <a:tab pos="0" algn="l"/>
              </a:tabLst>
              <a:defRPr/>
            </a:pPr>
            <a:r>
              <a:rPr lang="en-US" sz="1100" b="1" dirty="0">
                <a:solidFill>
                  <a:srgbClr val="213163"/>
                </a:solidFill>
              </a:rPr>
              <a:t>Reference</a:t>
            </a:r>
            <a:endParaRPr lang="en-US" sz="1100" dirty="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IN" sz="1100" spc="-1" dirty="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IN" sz="1100" spc="-1" dirty="0"/>
              <a:t>These are the references for this session.</a:t>
            </a:r>
            <a:endParaRPr lang="en-IN" sz="1100" b="0" strike="noStrike" spc="-1" dirty="0">
              <a:latin typeface="Arial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4229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5314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952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8277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5051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5919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5341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8361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9119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593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E0B35B3-AEBD-92A2-58E3-D360531C0DA8}"/>
              </a:ext>
            </a:extLst>
          </p:cNvPr>
          <p:cNvSpPr/>
          <p:nvPr userDrawn="1"/>
        </p:nvSpPr>
        <p:spPr>
          <a:xfrm>
            <a:off x="0" y="-2072"/>
            <a:ext cx="7090229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78B11-4E35-E2A0-7DE6-D1FFCEA29473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46862-33CE-BD86-2719-518AEFE5FD57}"/>
              </a:ext>
            </a:extLst>
          </p:cNvPr>
          <p:cNvSpPr txBox="1"/>
          <p:nvPr userDrawn="1"/>
        </p:nvSpPr>
        <p:spPr>
          <a:xfrm>
            <a:off x="132080" y="65687"/>
            <a:ext cx="3883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Face Emotion and Age Detection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643DE-8290-F9D8-54E3-D7B0F9AB8369}"/>
              </a:ext>
            </a:extLst>
          </p:cNvPr>
          <p:cNvSpPr/>
          <p:nvPr userDrawn="1"/>
        </p:nvSpPr>
        <p:spPr>
          <a:xfrm>
            <a:off x="9027886" y="0"/>
            <a:ext cx="116114" cy="4672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88529A-B419-DA4B-5F2D-19BE7756221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5308" y="49810"/>
            <a:ext cx="1245494" cy="40508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2" r:id="rId2"/>
    <p:sldLayoutId id="2147483653" r:id="rId3"/>
    <p:sldLayoutId id="2147483654" r:id="rId4"/>
    <p:sldLayoutId id="2147483668" r:id="rId5"/>
    <p:sldLayoutId id="2147483669" r:id="rId6"/>
    <p:sldLayoutId id="2147483670" r:id="rId7"/>
    <p:sldLayoutId id="2147483656" r:id="rId8"/>
    <p:sldLayoutId id="2147483657" r:id="rId9"/>
    <p:sldLayoutId id="2147483659" r:id="rId10"/>
    <p:sldLayoutId id="2147483674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95211D9-145E-FE38-EA91-7A1CD272EA45}"/>
              </a:ext>
            </a:extLst>
          </p:cNvPr>
          <p:cNvGrpSpPr/>
          <p:nvPr/>
        </p:nvGrpSpPr>
        <p:grpSpPr>
          <a:xfrm>
            <a:off x="-35560" y="4794"/>
            <a:ext cx="9215120" cy="5231678"/>
            <a:chOff x="-13523" y="-66567"/>
            <a:chExt cx="9215120" cy="5231678"/>
          </a:xfrm>
        </p:grpSpPr>
        <p:pic>
          <p:nvPicPr>
            <p:cNvPr id="4" name="Picture 3" descr="A blue circle with icons and circles&#10;&#10;Description automatically generated with medium confidence">
              <a:extLst>
                <a:ext uri="{FF2B5EF4-FFF2-40B4-BE49-F238E27FC236}">
                  <a16:creationId xmlns:a16="http://schemas.microsoft.com/office/drawing/2014/main" id="{E4E07D06-9BE6-3EC7-9606-B9973609D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546"/>
            <a:stretch/>
          </p:blipFill>
          <p:spPr>
            <a:xfrm>
              <a:off x="-10160" y="-66567"/>
              <a:ext cx="9208395" cy="517972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348CE6-A880-CAA1-F07C-92917E10344B}"/>
                </a:ext>
              </a:extLst>
            </p:cNvPr>
            <p:cNvSpPr/>
            <p:nvPr/>
          </p:nvSpPr>
          <p:spPr>
            <a:xfrm>
              <a:off x="-13523" y="-59125"/>
              <a:ext cx="9215120" cy="5224236"/>
            </a:xfrm>
            <a:prstGeom prst="rect">
              <a:avLst/>
            </a:prstGeom>
            <a:solidFill>
              <a:srgbClr val="002060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Google Shape;61;p13">
            <a:extLst>
              <a:ext uri="{FF2B5EF4-FFF2-40B4-BE49-F238E27FC236}">
                <a16:creationId xmlns:a16="http://schemas.microsoft.com/office/drawing/2014/main" id="{8C818BBF-2EBD-9F55-EA9F-5999A4D1C95B}"/>
              </a:ext>
            </a:extLst>
          </p:cNvPr>
          <p:cNvSpPr/>
          <p:nvPr/>
        </p:nvSpPr>
        <p:spPr>
          <a:xfrm>
            <a:off x="1122744" y="452966"/>
            <a:ext cx="6898511" cy="3407841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 w="25400" cap="flat" cmpd="sng">
            <a:solidFill>
              <a:srgbClr val="9BDB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62;p13">
            <a:extLst>
              <a:ext uri="{FF2B5EF4-FFF2-40B4-BE49-F238E27FC236}">
                <a16:creationId xmlns:a16="http://schemas.microsoft.com/office/drawing/2014/main" id="{36719900-D0D9-09E3-CF83-B953F66E3009}"/>
              </a:ext>
            </a:extLst>
          </p:cNvPr>
          <p:cNvGrpSpPr/>
          <p:nvPr/>
        </p:nvGrpSpPr>
        <p:grpSpPr>
          <a:xfrm>
            <a:off x="1548292" y="982176"/>
            <a:ext cx="6047412" cy="601034"/>
            <a:chOff x="1567263" y="1495382"/>
            <a:chExt cx="6047412" cy="601034"/>
          </a:xfrm>
        </p:grpSpPr>
        <p:pic>
          <p:nvPicPr>
            <p:cNvPr id="16" name="Google Shape;63;p13" descr="A close up of a sign&#10;&#10;Description automatically generated">
              <a:extLst>
                <a:ext uri="{FF2B5EF4-FFF2-40B4-BE49-F238E27FC236}">
                  <a16:creationId xmlns:a16="http://schemas.microsoft.com/office/drawing/2014/main" id="{AA86E635-872E-36F2-1522-6393622699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4;p13">
              <a:extLst>
                <a:ext uri="{FF2B5EF4-FFF2-40B4-BE49-F238E27FC236}">
                  <a16:creationId xmlns:a16="http://schemas.microsoft.com/office/drawing/2014/main" id="{DCF6148C-3B84-7714-8945-D40BCDFF56F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20551"/>
            <a:stretch/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65;p13">
              <a:extLst>
                <a:ext uri="{FF2B5EF4-FFF2-40B4-BE49-F238E27FC236}">
                  <a16:creationId xmlns:a16="http://schemas.microsoft.com/office/drawing/2014/main" id="{63CFCFD6-4BEB-E3CA-DBE3-70EE8B2BBD37}"/>
                </a:ext>
              </a:extLst>
            </p:cNvPr>
            <p:cNvCxnSpPr/>
            <p:nvPr/>
          </p:nvCxnSpPr>
          <p:spPr>
            <a:xfrm>
              <a:off x="4609804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66;p13">
              <a:extLst>
                <a:ext uri="{FF2B5EF4-FFF2-40B4-BE49-F238E27FC236}">
                  <a16:creationId xmlns:a16="http://schemas.microsoft.com/office/drawing/2014/main" id="{2C72905D-8387-3934-EBB2-19F7F6FD6A9C}"/>
                </a:ext>
              </a:extLst>
            </p:cNvPr>
            <p:cNvCxnSpPr/>
            <p:nvPr/>
          </p:nvCxnSpPr>
          <p:spPr>
            <a:xfrm>
              <a:off x="6066122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1" name="Google Shape;67;p13">
              <a:extLst>
                <a:ext uri="{FF2B5EF4-FFF2-40B4-BE49-F238E27FC236}">
                  <a16:creationId xmlns:a16="http://schemas.microsoft.com/office/drawing/2014/main" id="{73294508-212E-C40B-D3CA-EBBDB4655C3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" name="Google Shape;68;p13">
              <a:extLst>
                <a:ext uri="{FF2B5EF4-FFF2-40B4-BE49-F238E27FC236}">
                  <a16:creationId xmlns:a16="http://schemas.microsoft.com/office/drawing/2014/main" id="{8AE8650C-03C4-E2E4-8F77-BCD898AC1AEF}"/>
                </a:ext>
              </a:extLst>
            </p:cNvPr>
            <p:cNvCxnSpPr/>
            <p:nvPr/>
          </p:nvCxnSpPr>
          <p:spPr>
            <a:xfrm>
              <a:off x="3529689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3" name="Google Shape;69;p13" descr="A blue and black text&#10;&#10;Description automatically generated">
              <a:extLst>
                <a:ext uri="{FF2B5EF4-FFF2-40B4-BE49-F238E27FC236}">
                  <a16:creationId xmlns:a16="http://schemas.microsoft.com/office/drawing/2014/main" id="{20E68D56-827A-53B4-154B-AA7DEC9FAFE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70;p13">
            <a:extLst>
              <a:ext uri="{FF2B5EF4-FFF2-40B4-BE49-F238E27FC236}">
                <a16:creationId xmlns:a16="http://schemas.microsoft.com/office/drawing/2014/main" id="{E4C9E616-B0C2-5EF1-C693-B568D7F762CD}"/>
              </a:ext>
            </a:extLst>
          </p:cNvPr>
          <p:cNvSpPr txBox="1"/>
          <p:nvPr/>
        </p:nvSpPr>
        <p:spPr>
          <a:xfrm>
            <a:off x="1199820" y="3962705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Student Details </a:t>
            </a:r>
            <a:endParaRPr lang="en-US" sz="1200" b="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8BCF8B7-52AB-B3FB-BD62-ABF520369315}"/>
              </a:ext>
            </a:extLst>
          </p:cNvPr>
          <p:cNvSpPr/>
          <p:nvPr/>
        </p:nvSpPr>
        <p:spPr>
          <a:xfrm>
            <a:off x="1642823" y="2778126"/>
            <a:ext cx="5858351" cy="93450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cs typeface="Arial"/>
              </a:rPr>
              <a:t>Voting Web Application using Django Framework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3F787A-C1B9-4A5B-C50F-502754DD3886}"/>
              </a:ext>
            </a:extLst>
          </p:cNvPr>
          <p:cNvSpPr txBox="1"/>
          <p:nvPr/>
        </p:nvSpPr>
        <p:spPr>
          <a:xfrm>
            <a:off x="1216543" y="4242262"/>
            <a:ext cx="5445013" cy="6514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200"/>
              </a:spcAft>
            </a:pPr>
            <a:r>
              <a:rPr lang="en-US" sz="1100" dirty="0" err="1">
                <a:solidFill>
                  <a:schemeClr val="bg1"/>
                </a:solidFill>
              </a:rPr>
              <a:t>Name:Srija</a:t>
            </a:r>
            <a:r>
              <a:rPr lang="en-US" sz="1100" dirty="0">
                <a:solidFill>
                  <a:schemeClr val="bg1"/>
                </a:solidFill>
              </a:rPr>
              <a:t> T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NM Id:</a:t>
            </a:r>
            <a:r>
              <a:rPr lang="en-US" sz="1100" dirty="0">
                <a:solidFill>
                  <a:schemeClr val="bg1"/>
                </a:solidFill>
              </a:rPr>
              <a:t>au922221104044</a:t>
            </a:r>
            <a:endParaRPr lang="en-US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  <a:p>
            <a:pPr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College Name: Theni </a:t>
            </a:r>
            <a:r>
              <a:rPr lang="en-US" sz="1100" dirty="0" err="1">
                <a:solidFill>
                  <a:schemeClr val="bg1"/>
                </a:solidFill>
              </a:rPr>
              <a:t>Kammavar</a:t>
            </a:r>
            <a:r>
              <a:rPr lang="en-US" sz="1100" dirty="0">
                <a:solidFill>
                  <a:schemeClr val="bg1"/>
                </a:solidFill>
              </a:rPr>
              <a:t> Sangam College of Technology</a:t>
            </a:r>
            <a:endParaRPr lang="en-US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B6AFA-8395-5671-A976-DC0A7C9493C3}"/>
              </a:ext>
            </a:extLst>
          </p:cNvPr>
          <p:cNvCxnSpPr>
            <a:cxnSpLocks/>
          </p:cNvCxnSpPr>
          <p:nvPr/>
        </p:nvCxnSpPr>
        <p:spPr>
          <a:xfrm flipV="1">
            <a:off x="1122744" y="4194903"/>
            <a:ext cx="4529911" cy="14659"/>
          </a:xfrm>
          <a:prstGeom prst="line">
            <a:avLst/>
          </a:prstGeom>
          <a:ln w="3175">
            <a:solidFill>
              <a:srgbClr val="E5EEFF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436A02F-1B73-4A21-43B2-A472DD02A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210" y="1670103"/>
            <a:ext cx="1443387" cy="10490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:a16="http://schemas.microsoft.com/office/drawing/2014/main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Image Preprocessing: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:a16="http://schemas.microsoft.com/office/drawing/2014/main" id="{994180EB-2034-7734-FFDC-5944E4172C60}"/>
              </a:ext>
            </a:extLst>
          </p:cNvPr>
          <p:cNvSpPr txBox="1">
            <a:spLocks/>
          </p:cNvSpPr>
          <p:nvPr/>
        </p:nvSpPr>
        <p:spPr>
          <a:xfrm>
            <a:off x="123208" y="1478492"/>
            <a:ext cx="7557752" cy="209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We have used CV2 for digital image processing.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preprocessing is done in 2 steps,</a:t>
            </a:r>
          </a:p>
          <a:p>
            <a:pPr marL="35661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</a:rPr>
              <a:t>Grayscalying</a:t>
            </a:r>
            <a:r>
              <a:rPr lang="en-US" dirty="0">
                <a:latin typeface="+mn-lt"/>
              </a:rPr>
              <a:t>,</a:t>
            </a:r>
          </a:p>
          <a:p>
            <a:pPr marL="35661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Resizing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</a:rPr>
              <a:t>Grayscaling</a:t>
            </a:r>
            <a:r>
              <a:rPr lang="en-US" dirty="0">
                <a:latin typeface="+mn-lt"/>
              </a:rPr>
              <a:t> is done using cv2.IMREAD_GRAYSCALE function.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Resizing the image to a (256,256) size using cv2.resize(</a:t>
            </a:r>
            <a:r>
              <a:rPr lang="en-US" dirty="0" err="1">
                <a:latin typeface="+mn-lt"/>
              </a:rPr>
              <a:t>img</a:t>
            </a:r>
            <a:r>
              <a:rPr lang="en-US" dirty="0">
                <a:latin typeface="+mn-lt"/>
              </a:rPr>
              <a:t>, function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</a:t>
            </a:r>
            <a:r>
              <a:rPr lang="en-US" sz="1400" spc="1" dirty="0">
                <a:solidFill>
                  <a:schemeClr val="tx1"/>
                </a:solidFill>
                <a:latin typeface="+mn-lt"/>
              </a:rPr>
              <a:t>(256, 256))</a:t>
            </a:r>
          </a:p>
        </p:txBody>
      </p:sp>
    </p:spTree>
    <p:extLst>
      <p:ext uri="{BB962C8B-B14F-4D97-AF65-F5344CB8AC3E}">
        <p14:creationId xmlns:p14="http://schemas.microsoft.com/office/powerpoint/2010/main" val="49053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:a16="http://schemas.microsoft.com/office/drawing/2014/main" id="{8B6D3B9E-06BD-BF72-4418-CD55FF7CA63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Pre-processed Image: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54621F-D334-78E2-AC4A-988C81A8DB99}"/>
              </a:ext>
            </a:extLst>
          </p:cNvPr>
          <p:cNvGrpSpPr/>
          <p:nvPr/>
        </p:nvGrpSpPr>
        <p:grpSpPr>
          <a:xfrm>
            <a:off x="830580" y="1636824"/>
            <a:ext cx="7482840" cy="2292571"/>
            <a:chOff x="830580" y="1636824"/>
            <a:chExt cx="7482840" cy="2292571"/>
          </a:xfrm>
        </p:grpSpPr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1473FE5F-F1D4-FC00-E092-4C7D3581FF12}"/>
                </a:ext>
              </a:extLst>
            </p:cNvPr>
            <p:cNvSpPr/>
            <p:nvPr/>
          </p:nvSpPr>
          <p:spPr>
            <a:xfrm>
              <a:off x="1075448" y="1636824"/>
              <a:ext cx="6993102" cy="2292571"/>
            </a:xfrm>
            <a:custGeom>
              <a:avLst/>
              <a:gdLst/>
              <a:ahLst/>
              <a:cxnLst/>
              <a:rect l="l" t="t" r="r" b="b"/>
              <a:pathLst>
                <a:path w="6993102" h="2292571">
                  <a:moveTo>
                    <a:pt x="0" y="0"/>
                  </a:moveTo>
                  <a:lnTo>
                    <a:pt x="6993102" y="0"/>
                  </a:lnTo>
                  <a:lnTo>
                    <a:pt x="6993102" y="2292570"/>
                  </a:lnTo>
                  <a:lnTo>
                    <a:pt x="0" y="2292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85" r="-3277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1E8303-4788-E582-8098-6836D5690ECD}"/>
                </a:ext>
              </a:extLst>
            </p:cNvPr>
            <p:cNvSpPr/>
            <p:nvPr/>
          </p:nvSpPr>
          <p:spPr>
            <a:xfrm>
              <a:off x="830580" y="1636824"/>
              <a:ext cx="7482840" cy="222651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0782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Result      -poll application home page</a:t>
            </a: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511A414-05DA-C0F1-9991-B2161D969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68" y="1111906"/>
            <a:ext cx="6955048" cy="37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2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Create</a:t>
            </a: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FB1D5EC-6521-DAF4-3B27-1F5479394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301" y="896245"/>
            <a:ext cx="6998180" cy="394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58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Available polls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5BB7052-BFB4-6C90-9A98-DC2E19834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70" y="993293"/>
            <a:ext cx="7084444" cy="398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57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Vote and view result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C0F0C25-E88D-9A80-DA74-C9069CC0F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3" y="982510"/>
            <a:ext cx="4248511" cy="238053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A60886-08FA-B715-6DCC-3453EC5B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263" y="982510"/>
            <a:ext cx="4367124" cy="238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08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34935" y="1052956"/>
            <a:ext cx="8734745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D0D0D"/>
                </a:solidFill>
              </a:rPr>
              <a:t>Summarize the key points discussed in the presentation.</a:t>
            </a:r>
            <a:endParaRPr lang="en-US" sz="1500" dirty="0">
              <a:solidFill>
                <a:srgbClr val="0000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0D0D0D"/>
                </a:solidFill>
              </a:rPr>
              <a:t>Reinforce the importance of the voting app and its potential impact.</a:t>
            </a:r>
            <a:endParaRPr lang="en-US" sz="1500"/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D0D0D"/>
                </a:solidFill>
              </a:rPr>
              <a:t>Thank the audience for their attention and invite any questions or feedback.</a:t>
            </a:r>
            <a:endParaRPr lang="en-US" sz="1500" dirty="0"/>
          </a:p>
          <a:p>
            <a:pPr marL="173355" indent="-173355" algn="l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sz="1500" b="0" i="0" dirty="0">
              <a:solidFill>
                <a:srgbClr val="0000FF"/>
              </a:solidFill>
              <a:effectLst/>
            </a:endParaRPr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 err="1">
                <a:solidFill>
                  <a:srgbClr val="213163"/>
                </a:solidFill>
                <a:latin typeface="+mn-lt"/>
              </a:rPr>
              <a:t>Conclution</a:t>
            </a: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0951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3161462" y="2041411"/>
            <a:ext cx="2821075" cy="5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3000" b="1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8237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26467" y="566209"/>
            <a:ext cx="4445533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 b="1" dirty="0">
                <a:solidFill>
                  <a:srgbClr val="213163"/>
                </a:solidFill>
              </a:rPr>
              <a:t>Course Outline</a:t>
            </a:r>
          </a:p>
        </p:txBody>
      </p:sp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26468" y="1054419"/>
            <a:ext cx="4594388" cy="304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Abstract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Problem Statement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Project Overview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Proposed Solution 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Technology used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Modelling &amp; Results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Future enhancements 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err="1"/>
              <a:t>Conclution</a:t>
            </a:r>
            <a:endParaRPr lang="en-US" dirty="0" err="1"/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ACA23-A691-BBFF-54D8-448548EF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790" y="1047750"/>
            <a:ext cx="3194940" cy="31949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7068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78067" y="1070621"/>
            <a:ext cx="4393933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spcAft>
                <a:spcPts val="800"/>
              </a:spcAft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Our voting web application provides users with a platform to pose questions and gather opinions through a simple and efficient voting process. Users can submit questions along with three options, and fellow users can cast their votes. This project aims to facilitate democratic decision-making in various contexts, ranging from casual opinion polls to more serious matters.</a:t>
            </a:r>
            <a:endParaRPr lang="en-US" sz="160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Abstract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E526CE-9EDA-9855-A718-7E9F0DCA759E}"/>
              </a:ext>
            </a:extLst>
          </p:cNvPr>
          <p:cNvGrpSpPr/>
          <p:nvPr/>
        </p:nvGrpSpPr>
        <p:grpSpPr>
          <a:xfrm>
            <a:off x="4879857" y="950917"/>
            <a:ext cx="3986766" cy="3986766"/>
            <a:chOff x="5001834" y="864388"/>
            <a:chExt cx="3986766" cy="3986766"/>
          </a:xfrm>
        </p:grpSpPr>
        <p:pic>
          <p:nvPicPr>
            <p:cNvPr id="8" name="Picture 7" descr="A screenshot of a device&#10;&#10;Description automatically generated">
              <a:extLst>
                <a:ext uri="{FF2B5EF4-FFF2-40B4-BE49-F238E27FC236}">
                  <a16:creationId xmlns:a16="http://schemas.microsoft.com/office/drawing/2014/main" id="{9E5893E1-B894-EA83-246C-0776C3A7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1834" y="864388"/>
              <a:ext cx="3986766" cy="3986766"/>
            </a:xfrm>
            <a:prstGeom prst="rect">
              <a:avLst/>
            </a:prstGeom>
          </p:spPr>
        </p:pic>
        <p:pic>
          <p:nvPicPr>
            <p:cNvPr id="9" name="Picture 8" descr="Businessman fist on chin">
              <a:extLst>
                <a:ext uri="{FF2B5EF4-FFF2-40B4-BE49-F238E27FC236}">
                  <a16:creationId xmlns:a16="http://schemas.microsoft.com/office/drawing/2014/main" id="{EB5C4C72-E6C0-61C6-AA0A-7DCBB4DAC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2888"/>
            <a:stretch/>
          </p:blipFill>
          <p:spPr>
            <a:xfrm flipH="1">
              <a:off x="6478945" y="2680677"/>
              <a:ext cx="1647824" cy="2016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898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34935" y="1059838"/>
            <a:ext cx="4437065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Traditional methods of gathering opinions and conducting polls can be cumbersome and time-consuming. There's often a lack of efficient platforms for users to engage in democratic decision-making processes.</a:t>
            </a:r>
            <a:endParaRPr lang="en-US" sz="1600" dirty="0"/>
          </a:p>
          <a:p>
            <a:endParaRPr lang="en-US" sz="1600"/>
          </a:p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Our goal is to address these limitations by developing a user-friendly voting web application.</a:t>
            </a:r>
            <a:br>
              <a:rPr lang="en-US" sz="1600" dirty="0"/>
            </a:br>
            <a:endParaRPr lang="en-US" sz="160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Problem Statement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F5ABAD-A8DA-A8DF-F8C4-C14C82B99951}"/>
              </a:ext>
            </a:extLst>
          </p:cNvPr>
          <p:cNvGrpSpPr/>
          <p:nvPr/>
        </p:nvGrpSpPr>
        <p:grpSpPr>
          <a:xfrm>
            <a:off x="4914899" y="1006304"/>
            <a:ext cx="3774125" cy="3130892"/>
            <a:chOff x="4578211" y="760307"/>
            <a:chExt cx="4510006" cy="3741355"/>
          </a:xfrm>
        </p:grpSpPr>
        <p:pic>
          <p:nvPicPr>
            <p:cNvPr id="13" name="Picture 12" descr="A purple question mark with gears&#10;&#10;Description automatically generated">
              <a:extLst>
                <a:ext uri="{FF2B5EF4-FFF2-40B4-BE49-F238E27FC236}">
                  <a16:creationId xmlns:a16="http://schemas.microsoft.com/office/drawing/2014/main" id="{FCD19DDD-24D1-9DFA-7326-7D3292B3E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14" name="Picture 13" descr="Businessman with clipboard">
              <a:extLst>
                <a:ext uri="{FF2B5EF4-FFF2-40B4-BE49-F238E27FC236}">
                  <a16:creationId xmlns:a16="http://schemas.microsoft.com/office/drawing/2014/main" id="{CED06BA5-A255-EDB0-B2B5-9929866E3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0168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3714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34935" y="1059838"/>
            <a:ext cx="8589965" cy="15081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Our voting app allows users to create questions with three options and enables other users to cast their votes. The platform provides a seamless experience for both posing questions and participating in the voting process. It's designed to be intuitive, engaging, and accessible to a wide range of users.</a:t>
            </a:r>
            <a:endParaRPr lang="en-US" sz="1600"/>
          </a:p>
          <a:p>
            <a:pPr>
              <a:spcAft>
                <a:spcPts val="800"/>
              </a:spcAft>
            </a:pPr>
            <a:br>
              <a:rPr lang="en-US" dirty="0"/>
            </a:br>
            <a:endParaRPr lang="en-US" dirty="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Project Overview</a:t>
            </a:r>
          </a:p>
        </p:txBody>
      </p:sp>
      <p:pic>
        <p:nvPicPr>
          <p:cNvPr id="2" name="Graphic 1" descr="Presentation with checklist with solid fill">
            <a:extLst>
              <a:ext uri="{FF2B5EF4-FFF2-40B4-BE49-F238E27FC236}">
                <a16:creationId xmlns:a16="http://schemas.microsoft.com/office/drawing/2014/main" id="{8A7E7372-02E7-C82A-33D7-3493BBA3A6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515" t="10396" r="9870" b="8883"/>
          <a:stretch/>
        </p:blipFill>
        <p:spPr>
          <a:xfrm>
            <a:off x="3094566" y="2075343"/>
            <a:ext cx="2954867" cy="288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33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34935" y="1059838"/>
            <a:ext cx="8650925" cy="153888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0D0D"/>
                </a:solidFill>
              </a:rPr>
              <a:t>Explain how the voting app addresses the identified problems.</a:t>
            </a: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0D0D"/>
                </a:solidFill>
              </a:rPr>
              <a:t>Discuss the features and functionalities that make the app an effective solution.</a:t>
            </a: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0D0D"/>
                </a:solidFill>
              </a:rPr>
              <a:t>Highlight any innovative or unique aspects of the proposed solution.</a:t>
            </a:r>
            <a:endParaRPr lang="en-US" sz="2000"/>
          </a:p>
          <a:p>
            <a:pPr marL="173355" indent="-173355" algn="l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8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Proposed Solution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4B871A-A451-AA35-F02E-4525E153968D}"/>
              </a:ext>
            </a:extLst>
          </p:cNvPr>
          <p:cNvGrpSpPr/>
          <p:nvPr/>
        </p:nvGrpSpPr>
        <p:grpSpPr>
          <a:xfrm>
            <a:off x="2536422" y="2568156"/>
            <a:ext cx="3422806" cy="2277722"/>
            <a:chOff x="5264526" y="1047750"/>
            <a:chExt cx="3422806" cy="2277722"/>
          </a:xfrm>
        </p:grpSpPr>
        <p:pic>
          <p:nvPicPr>
            <p:cNvPr id="4" name="Picture 3" descr="How to Write the Perfect Web Design Proposal - Bidsketch">
              <a:extLst>
                <a:ext uri="{FF2B5EF4-FFF2-40B4-BE49-F238E27FC236}">
                  <a16:creationId xmlns:a16="http://schemas.microsoft.com/office/drawing/2014/main" id="{B4B5C301-F6A3-621F-01C5-1E3138ED5F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526" y="1047750"/>
              <a:ext cx="3422806" cy="2277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7CF4CCF-4508-C5B8-888E-A00EAFB28F43}"/>
                </a:ext>
              </a:extLst>
            </p:cNvPr>
            <p:cNvCxnSpPr/>
            <p:nvPr/>
          </p:nvCxnSpPr>
          <p:spPr>
            <a:xfrm>
              <a:off x="5264526" y="1310640"/>
              <a:ext cx="0" cy="1767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13348EB-5D34-68E2-8CB1-10E23365BC55}"/>
                </a:ext>
              </a:extLst>
            </p:cNvPr>
            <p:cNvCxnSpPr/>
            <p:nvPr/>
          </p:nvCxnSpPr>
          <p:spPr>
            <a:xfrm>
              <a:off x="8687332" y="1310640"/>
              <a:ext cx="0" cy="1767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4710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Technology Used</a:t>
            </a:r>
          </a:p>
        </p:txBody>
      </p:sp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131822" y="1071994"/>
            <a:ext cx="4440179" cy="408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800"/>
              </a:spcAft>
              <a:buClr>
                <a:srgbClr val="213163"/>
              </a:buClr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Our voting app is built using modern web development technologies such as HTML, CSS, JavaScript, and a backend framework like Node.js. We utilize a database system such as MongoDB to store user-generated content securely.</a:t>
            </a:r>
            <a:endParaRPr lang="en-US"/>
          </a:p>
          <a:p>
            <a:pPr marL="285750" indent="-285750">
              <a:buClr>
                <a:srgbClr val="213163"/>
              </a:buClr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List the technologies and tools used in developing the voting app.</a:t>
            </a:r>
          </a:p>
          <a:p>
            <a:pPr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D0D0D"/>
              </a:solidFill>
            </a:endParaRPr>
          </a:p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Briefly explain why each technology was chosen and its role in the project.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D0D0D"/>
              </a:solidFill>
            </a:endParaRPr>
          </a:p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Mention any frameworks or libraries utilized for development.</a:t>
            </a:r>
            <a:endParaRPr lang="en-US" sz="1600" dirty="0"/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D0D0D"/>
              </a:solidFill>
            </a:endParaRPr>
          </a:p>
        </p:txBody>
      </p:sp>
      <p:pic>
        <p:nvPicPr>
          <p:cNvPr id="4" name="Picture 3" descr="Contentful | Technologies | Getting ...">
            <a:extLst>
              <a:ext uri="{FF2B5EF4-FFF2-40B4-BE49-F238E27FC236}">
                <a16:creationId xmlns:a16="http://schemas.microsoft.com/office/drawing/2014/main" id="{91BBE5C9-3A6D-CD8A-F264-3DFF66727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542" y="1071563"/>
            <a:ext cx="3286483" cy="295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22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Modelling &amp; Results</a:t>
            </a: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</p:txBody>
      </p:sp>
      <p:pic>
        <p:nvPicPr>
          <p:cNvPr id="3" name="Picture 2" descr="Online Voting System in C - GeeksforGeeks">
            <a:extLst>
              <a:ext uri="{FF2B5EF4-FFF2-40B4-BE49-F238E27FC236}">
                <a16:creationId xmlns:a16="http://schemas.microsoft.com/office/drawing/2014/main" id="{EABA117C-9D71-5802-C8CF-186F54D2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41" y="2256616"/>
            <a:ext cx="5217902" cy="2646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B363D1-2BCD-0532-469B-FEB15331CF43}"/>
              </a:ext>
            </a:extLst>
          </p:cNvPr>
          <p:cNvSpPr txBox="1"/>
          <p:nvPr/>
        </p:nvSpPr>
        <p:spPr>
          <a:xfrm>
            <a:off x="396816" y="1049188"/>
            <a:ext cx="84258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sz="1600" dirty="0">
                <a:solidFill>
                  <a:srgbClr val="0D0D0D"/>
                </a:solidFill>
                <a:latin typeface="Söhne"/>
              </a:rPr>
              <a:t>Describe the process of designing and modeling the voting app.</a:t>
            </a:r>
          </a:p>
          <a:p>
            <a:pPr>
              <a:buFont typeface=""/>
              <a:buChar char="•"/>
            </a:pPr>
            <a:r>
              <a:rPr lang="en-US" sz="1600" dirty="0">
                <a:solidFill>
                  <a:srgbClr val="0D0D0D"/>
                </a:solidFill>
                <a:latin typeface="Söhne"/>
              </a:rPr>
              <a:t>Present any data or statistics related to user engagement or voting patterns.</a:t>
            </a:r>
          </a:p>
          <a:p>
            <a:pPr>
              <a:buFont typeface=""/>
              <a:buChar char="•"/>
            </a:pPr>
            <a:r>
              <a:rPr lang="en-US" sz="1600" dirty="0">
                <a:solidFill>
                  <a:srgbClr val="0D0D0D"/>
                </a:solidFill>
                <a:latin typeface="Söhne"/>
              </a:rPr>
              <a:t>Highlight any successful outcomes or achievements of the project.</a:t>
            </a:r>
          </a:p>
        </p:txBody>
      </p:sp>
    </p:spTree>
    <p:extLst>
      <p:ext uri="{BB962C8B-B14F-4D97-AF65-F5344CB8AC3E}">
        <p14:creationId xmlns:p14="http://schemas.microsoft.com/office/powerpoint/2010/main" val="1913795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1500"/>
            <a:ext cx="4448791" cy="43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Future Enhancement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92BB2-E3E1-5F46-B86D-77E75C9CD08F}"/>
              </a:ext>
            </a:extLst>
          </p:cNvPr>
          <p:cNvSpPr txBox="1"/>
          <p:nvPr/>
        </p:nvSpPr>
        <p:spPr>
          <a:xfrm>
            <a:off x="418381" y="1286415"/>
            <a:ext cx="798374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sz="1800" dirty="0">
                <a:solidFill>
                  <a:srgbClr val="0D0D0D"/>
                </a:solidFill>
                <a:latin typeface="Söhne"/>
              </a:rPr>
              <a:t>Discuss potential future developments or enhancements for the voting app.</a:t>
            </a:r>
          </a:p>
          <a:p>
            <a:pPr>
              <a:buFont typeface=""/>
              <a:buChar char="•"/>
            </a:pPr>
            <a:r>
              <a:rPr lang="en-US" sz="1800" dirty="0">
                <a:solidFill>
                  <a:srgbClr val="0D0D0D"/>
                </a:solidFill>
                <a:latin typeface="Söhne"/>
              </a:rPr>
              <a:t>Mention any planned features or functionalities that could be added in future iterations.</a:t>
            </a:r>
          </a:p>
          <a:p>
            <a:pPr>
              <a:buFont typeface=""/>
              <a:buChar char="•"/>
            </a:pPr>
            <a:r>
              <a:rPr lang="en-US" sz="1800" dirty="0">
                <a:solidFill>
                  <a:srgbClr val="0D0D0D"/>
                </a:solidFill>
                <a:latin typeface="Söhne"/>
              </a:rPr>
              <a:t>Address any feedback or suggestions for improvement received during the development process.</a:t>
            </a:r>
          </a:p>
        </p:txBody>
      </p:sp>
    </p:spTree>
    <p:extLst>
      <p:ext uri="{BB962C8B-B14F-4D97-AF65-F5344CB8AC3E}">
        <p14:creationId xmlns:p14="http://schemas.microsoft.com/office/powerpoint/2010/main" val="35436818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</TotalTime>
  <Words>765</Words>
  <Application>Microsoft Office PowerPoint</Application>
  <PresentationFormat>On-screen Show (16:9)</PresentationFormat>
  <Paragraphs>91</Paragraphs>
  <Slides>17</Slides>
  <Notes>17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Simple Light</vt:lpstr>
      <vt:lpstr>PowerPoint Presentation</vt:lpstr>
      <vt:lpstr>Course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Bharti Verma</cp:lastModifiedBy>
  <cp:revision>376</cp:revision>
  <dcterms:modified xsi:type="dcterms:W3CDTF">2024-04-11T10:29:52Z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